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idx="21"/>
          </p:nvPr>
        </p:nvSpPr>
        <p:spPr>
          <a:xfrm>
            <a:off x="-2082800" y="687558"/>
            <a:ext cx="11165190" cy="837389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6597650" y="292100"/>
            <a:ext cx="5740400" cy="45923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4984750" y="2749550"/>
            <a:ext cx="7937500" cy="9238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886640052_3195x2556.jpeg"/>
          <p:cNvSpPr/>
          <p:nvPr>
            <p:ph type="pic" idx="21"/>
          </p:nvPr>
        </p:nvSpPr>
        <p:spPr>
          <a:xfrm>
            <a:off x="-1016000" y="-1054100"/>
            <a:ext cx="14427200" cy="115417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21"/>
          </p:nvPr>
        </p:nvSpPr>
        <p:spPr>
          <a:xfrm>
            <a:off x="-376767" y="-915894"/>
            <a:ext cx="17835652" cy="1068219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/>
          <p:nvPr>
            <p:ph type="pic" idx="21"/>
          </p:nvPr>
        </p:nvSpPr>
        <p:spPr>
          <a:xfrm>
            <a:off x="5319129" y="495299"/>
            <a:ext cx="7543801" cy="87800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660384004_1290x1720.jpeg"/>
          <p:cNvSpPr/>
          <p:nvPr>
            <p:ph type="pic" idx="21"/>
          </p:nvPr>
        </p:nvSpPr>
        <p:spPr>
          <a:xfrm>
            <a:off x="6172200" y="596900"/>
            <a:ext cx="6448425" cy="8597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hris T.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Chris T.</a:t>
            </a:r>
          </a:p>
        </p:txBody>
      </p:sp>
      <p:sp>
        <p:nvSpPr>
          <p:cNvPr id="152" name="This can't be a counterexample, can it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can't be a counterexample, can it?</a:t>
            </a:r>
          </a:p>
        </p:txBody>
      </p:sp>
      <p:sp>
        <p:nvSpPr>
          <p:cNvPr id="153" name="Alternating Series Remainder Theorem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Alternating Series Remainder Theorem</a:t>
            </a:r>
          </a:p>
          <a:p>
            <a:pPr/>
            <a:r>
              <a:t>And an AP Question from 1998...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creen Shot 2020-12-18 at 10.02.59 AM.png" descr="Screen Shot 2020-12-18 at 10.02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737" y="-1313650"/>
            <a:ext cx="11657326" cy="3804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Screen Shot 2020-12-18 at 10.08.24 AM.png" descr="Screen Shot 2020-12-18 at 10.08.2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8222" y="3734760"/>
            <a:ext cx="5767199" cy="529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3869" y="2669694"/>
            <a:ext cx="8197062" cy="88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Screen Shot 2020-12-18 at 10.10.25 AM.png" descr="Screen Shot 2020-12-18 at 10.10.25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6442" y="3734760"/>
            <a:ext cx="5638801" cy="529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Rounded Rectangle Rounded rectangle" descr="Rounded Rectangle Rounded rectang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8797" y="1857884"/>
            <a:ext cx="1770948" cy="6331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he paradox resolv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The paradox resolved</a:t>
            </a:r>
          </a:p>
        </p:txBody>
      </p:sp>
      <p:pic>
        <p:nvPicPr>
          <p:cNvPr id="2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969" y="1885689"/>
            <a:ext cx="10636862" cy="1149210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ometimes it is not an alternating series,…"/>
          <p:cNvSpPr txBox="1"/>
          <p:nvPr/>
        </p:nvSpPr>
        <p:spPr>
          <a:xfrm>
            <a:off x="2919094" y="3123087"/>
            <a:ext cx="7166611" cy="704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 </a:t>
            </a:r>
            <a:r>
              <a:rPr i="1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Sometimes</a:t>
            </a:r>
            <a:r>
              <a:t> it is not an alternating series, </a:t>
            </a:r>
          </a:p>
          <a:p>
            <a:pPr>
              <a:defRPr sz="2000"/>
            </a:pPr>
            <a:r>
              <a:t>(so we should uses the Lagrange remainder Theorem instead)!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1432" y="4015149"/>
            <a:ext cx="4572001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1409" y="6659520"/>
            <a:ext cx="5092701" cy="80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58531" y="7599962"/>
            <a:ext cx="9772100" cy="1197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0346" y="4834476"/>
            <a:ext cx="10350501" cy="88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60500" y="5782155"/>
            <a:ext cx="10160000" cy="889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2" grpId="5"/>
      <p:bldP build="whole" bldLvl="1" animBg="1" rev="0" advAuto="0" spid="221" grpId="2"/>
      <p:bldP build="whole" bldLvl="1" animBg="1" rev="0" advAuto="0" spid="220" grpId="1"/>
      <p:bldP build="whole" bldLvl="1" animBg="1" rev="0" advAuto="0" spid="224" grpId="3"/>
      <p:bldP build="whole" bldLvl="1" animBg="1" rev="0" advAuto="0" spid="225" grpId="4"/>
      <p:bldP build="whole" bldLvl="1" animBg="1" rev="0" advAuto="0" spid="223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Lagrange form of the Taylor Remai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456501">
              <a:defRPr spc="-100" sz="5040"/>
            </a:lvl1pPr>
          </a:lstStyle>
          <a:p>
            <a:pPr/>
            <a:r>
              <a:t>Lagrange form of the Taylor Remainder</a:t>
            </a:r>
          </a:p>
        </p:txBody>
      </p:sp>
      <p:sp>
        <p:nvSpPr>
          <p:cNvPr id="228" name="Théorie des functions analytiques(1797)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rPr i="1"/>
              <a:t>  Théorie des functions analytiques</a:t>
            </a:r>
            <a:r>
              <a:t>(1797)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98900" y="3720863"/>
            <a:ext cx="5207000" cy="1549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Group"/>
          <p:cNvGrpSpPr/>
          <p:nvPr/>
        </p:nvGrpSpPr>
        <p:grpSpPr>
          <a:xfrm>
            <a:off x="1369207" y="2502929"/>
            <a:ext cx="9994538" cy="1188560"/>
            <a:chOff x="0" y="0"/>
            <a:chExt cx="9994536" cy="1188558"/>
          </a:xfrm>
        </p:grpSpPr>
        <p:sp>
          <p:nvSpPr>
            <p:cNvPr id="230" name="If  (n+1) is the first neglected term,"/>
            <p:cNvSpPr txBox="1"/>
            <p:nvPr/>
          </p:nvSpPr>
          <p:spPr>
            <a:xfrm>
              <a:off x="-1" y="-1"/>
              <a:ext cx="5716602" cy="5107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 sz="2700"/>
              </a:lvl1pPr>
            </a:lstStyle>
            <a:p>
              <a:pPr/>
              <a:r>
                <a:t>If  (n+1) is the first neglected term,</a:t>
              </a:r>
            </a:p>
          </p:txBody>
        </p:sp>
        <p:pic>
          <p:nvPicPr>
            <p:cNvPr id="23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94797" y="439258"/>
              <a:ext cx="9199740" cy="74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12255" y="5127787"/>
            <a:ext cx="7493001" cy="1498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Screen Shot 2020-12-20 at 12.33.54 PM.png" descr="Screen Shot 2020-12-20 at 12.33.54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86326" y="5361950"/>
            <a:ext cx="2771903" cy="1892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540486" y="8269162"/>
            <a:ext cx="4978401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959915" y="6697340"/>
            <a:ext cx="4889501" cy="137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3"/>
      <p:bldP build="whole" bldLvl="1" animBg="1" rev="0" advAuto="0" spid="229" grpId="2"/>
      <p:bldP build="whole" bldLvl="1" animBg="1" rev="0" advAuto="0" spid="2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 question and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The question and solution </a:t>
            </a:r>
          </a:p>
        </p:txBody>
      </p:sp>
      <p:sp>
        <p:nvSpPr>
          <p:cNvPr id="156" name="from 1998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from 1998</a:t>
            </a:r>
          </a:p>
        </p:txBody>
      </p:sp>
      <p:pic>
        <p:nvPicPr>
          <p:cNvPr id="157" name="Screen Shot 2020-12-18 at 10.02.59 AM.png" descr="Screen Shot 2020-12-18 at 10.02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737" y="2197100"/>
            <a:ext cx="11657326" cy="38046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creen Shot 2020-12-18 at 10.02.59 AM.png" descr="Screen Shot 2020-12-18 at 10.02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737" y="-1313650"/>
            <a:ext cx="11657326" cy="3804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Screen Shot 2020-12-18 at 10.08.24 AM.png" descr="Screen Shot 2020-12-18 at 10.08.24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8222" y="3734760"/>
            <a:ext cx="5767199" cy="529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03869" y="2669694"/>
            <a:ext cx="8197062" cy="88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Screen Shot 2020-12-18 at 10.10.25 AM.png" descr="Screen Shot 2020-12-18 at 10.10.25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6442" y="3734760"/>
            <a:ext cx="5638801" cy="529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Rounded Rectangle Rounded rectangle" descr="Rounded Rectangle Rounded rectangl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518797" y="1857884"/>
            <a:ext cx="1770948" cy="6331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creen Shot 2020-12-18 at 10.02.59 AM.png" descr="Screen Shot 2020-12-18 at 10.02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737" y="-1313650"/>
            <a:ext cx="11657326" cy="3804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3869" y="2669694"/>
            <a:ext cx="8197062" cy="88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ounded Rectangle Rounded rectangle" descr="Rounded Rectangle Rounded rectangl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18797" y="1857884"/>
            <a:ext cx="1770948" cy="633101"/>
          </a:xfrm>
          <a:prstGeom prst="rect">
            <a:avLst/>
          </a:prstGeom>
        </p:spPr>
      </p:pic>
      <p:pic>
        <p:nvPicPr>
          <p:cNvPr id="170" name="Screen Shot 2020-12-18 at 11.25.23 AM.png" descr="Screen Shot 2020-12-18 at 11.25.23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00166" y="3757798"/>
            <a:ext cx="5960760" cy="1126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Screen Shot 2020-12-18 at 11.25.12 AM.png" descr="Screen Shot 2020-12-18 at 11.25.12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89696" y="4958626"/>
            <a:ext cx="5981701" cy="436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e Alternating Series Theore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The Alternating Series Theorem</a:t>
            </a:r>
          </a:p>
        </p:txBody>
      </p:sp>
      <p:sp>
        <p:nvSpPr>
          <p:cNvPr id="174" name="What is an alternating Series?"/>
          <p:cNvSpPr txBox="1"/>
          <p:nvPr/>
        </p:nvSpPr>
        <p:spPr>
          <a:xfrm>
            <a:off x="1363026" y="2282974"/>
            <a:ext cx="2820112" cy="324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What is an alternating Series?</a:t>
            </a:r>
          </a:p>
        </p:txBody>
      </p:sp>
      <p:pic>
        <p:nvPicPr>
          <p:cNvPr id="17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7969" y="2912593"/>
            <a:ext cx="6045201" cy="163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31996" y="5182041"/>
            <a:ext cx="61722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4563" y="6827939"/>
            <a:ext cx="11475674" cy="1240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When will it conver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When will it converge?</a:t>
            </a:r>
          </a:p>
        </p:txBody>
      </p:sp>
      <p:pic>
        <p:nvPicPr>
          <p:cNvPr id="180" name="Screen Shot 2020-12-18 at 8.27.41 AM.png" descr="Screen Shot 2020-12-18 at 8.27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650" y="1610102"/>
            <a:ext cx="10985500" cy="3454401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he terms are eventually positive"/>
          <p:cNvSpPr txBox="1"/>
          <p:nvPr/>
        </p:nvSpPr>
        <p:spPr>
          <a:xfrm>
            <a:off x="2335946" y="5372578"/>
            <a:ext cx="5138129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/>
            <a:r>
              <a:t>The terms are eventually positive</a:t>
            </a:r>
          </a:p>
        </p:txBody>
      </p:sp>
      <p:sp>
        <p:nvSpPr>
          <p:cNvPr id="182" name="The terms are eventually decreasing"/>
          <p:cNvSpPr txBox="1"/>
          <p:nvPr/>
        </p:nvSpPr>
        <p:spPr>
          <a:xfrm>
            <a:off x="2335946" y="6191752"/>
            <a:ext cx="5633619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/>
            <a:r>
              <a:t>The terms are eventually decreasing</a:t>
            </a:r>
          </a:p>
        </p:txBody>
      </p:sp>
      <p:sp>
        <p:nvSpPr>
          <p:cNvPr id="183" name="The limit of the nth term is 0."/>
          <p:cNvSpPr txBox="1"/>
          <p:nvPr/>
        </p:nvSpPr>
        <p:spPr>
          <a:xfrm>
            <a:off x="2390588" y="7010927"/>
            <a:ext cx="4484904" cy="511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/>
            </a:lvl1pPr>
          </a:lstStyle>
          <a:p>
            <a:pPr/>
            <a:r>
              <a:t>The limit of the nth term is 0.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Alternating Series Remaind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16590">
              <a:defRPr spc="-118" sz="5940"/>
            </a:lvl1pPr>
          </a:lstStyle>
          <a:p>
            <a:pPr/>
            <a:r>
              <a:t>Alternating Series Remainder</a:t>
            </a:r>
          </a:p>
        </p:txBody>
      </p:sp>
      <p:sp>
        <p:nvSpPr>
          <p:cNvPr id="186" name="Theorem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Theorem</a:t>
            </a:r>
          </a:p>
        </p:txBody>
      </p:sp>
      <p:pic>
        <p:nvPicPr>
          <p:cNvPr id="187" name="Screen Shot 2020-12-18 at 10.19.06 AM.png" descr="Screen Shot 2020-12-18 at 10.19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5634" y="2317856"/>
            <a:ext cx="10452101" cy="331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6860" y="6000448"/>
            <a:ext cx="10351080" cy="11192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32110" y="8218975"/>
            <a:ext cx="74168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2084" y="7281996"/>
            <a:ext cx="8597901" cy="77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8768" y="563567"/>
            <a:ext cx="10351080" cy="1119271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Line"/>
          <p:cNvSpPr/>
          <p:nvPr/>
        </p:nvSpPr>
        <p:spPr>
          <a:xfrm>
            <a:off x="744710" y="3256503"/>
            <a:ext cx="1151538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3036" y="2017106"/>
            <a:ext cx="7416801" cy="82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57198" y="1660955"/>
            <a:ext cx="3263901" cy="134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5564" y="3869099"/>
            <a:ext cx="4737101" cy="142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94545" y="5298925"/>
            <a:ext cx="5676901" cy="1371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518196" y="7896058"/>
            <a:ext cx="2235201" cy="1308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54345" y="6547753"/>
            <a:ext cx="5118101" cy="130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3"/>
      <p:bldP build="whole" bldLvl="1" animBg="1" rev="0" advAuto="0" spid="196" grpId="1"/>
      <p:bldP build="whole" bldLvl="1" animBg="1" rev="0" advAuto="0" spid="198" grpId="4"/>
      <p:bldP build="whole" bldLvl="1" animBg="1" rev="0" advAuto="0" spid="19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4563" y="1445700"/>
            <a:ext cx="11475674" cy="1240874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The power service of ln x centered at x = 1 is"/>
          <p:cNvSpPr txBox="1"/>
          <p:nvPr/>
        </p:nvSpPr>
        <p:spPr>
          <a:xfrm>
            <a:off x="2871264" y="841506"/>
            <a:ext cx="6388000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The power service of ln x centered at x = 1 is  </a:t>
            </a:r>
          </a:p>
        </p:txBody>
      </p:sp>
      <p:sp>
        <p:nvSpPr>
          <p:cNvPr id="203" name="The interval of convergence can be shown to be (0, 2]:"/>
          <p:cNvSpPr txBox="1"/>
          <p:nvPr/>
        </p:nvSpPr>
        <p:spPr>
          <a:xfrm>
            <a:off x="1386598" y="3005791"/>
            <a:ext cx="10231604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/>
            </a:lvl1pPr>
          </a:lstStyle>
          <a:p>
            <a:pPr/>
            <a:r>
              <a:t>The interval of convergence can be shown to be (0, 2]:</a:t>
            </a:r>
          </a:p>
        </p:txBody>
      </p:sp>
      <p:pic>
        <p:nvPicPr>
          <p:cNvPr id="2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3082" y="3665199"/>
            <a:ext cx="10641661" cy="1418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65802" y="4927020"/>
            <a:ext cx="3191287" cy="98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2813" y="5692565"/>
            <a:ext cx="2204054" cy="987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171461" y="6544070"/>
            <a:ext cx="8810201" cy="12408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91366" y="7656332"/>
            <a:ext cx="9007449" cy="1209054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Interval of Convergence"/>
          <p:cNvSpPr txBox="1"/>
          <p:nvPr/>
        </p:nvSpPr>
        <p:spPr>
          <a:xfrm>
            <a:off x="4585634" y="175593"/>
            <a:ext cx="4161385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/>
            </a:lvl1pPr>
          </a:lstStyle>
          <a:p>
            <a:pPr/>
            <a:r>
              <a:t>Interval of Convergence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6" grpId="3"/>
      <p:bldP build="whole" bldLvl="1" animBg="1" rev="0" advAuto="0" spid="204" grpId="1"/>
      <p:bldP build="whole" bldLvl="1" animBg="1" rev="0" advAuto="0" spid="207" grpId="4"/>
      <p:bldP build="whole" bldLvl="1" animBg="1" rev="0" advAuto="0" spid="205" grpId="2"/>
      <p:bldP build="whole" bldLvl="1" animBg="1" rev="0" advAuto="0" spid="208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